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chivo Black" panose="020B0604020202020204" charset="0"/>
      <p:regular r:id="rId15"/>
    </p:embeddedFont>
    <p:embeddedFont>
      <p:font typeface="GrafolitaScriptW01-Bold" panose="020B0604020202020204" charset="0"/>
      <p:regular r:id="rId16"/>
    </p:embeddedFont>
    <p:embeddedFont>
      <p:font typeface="League Spartan" panose="020B0604020202020204" charset="0"/>
      <p:regular r:id="rId17"/>
    </p:embeddedFont>
    <p:embeddedFont>
      <p:font typeface="Myriad Pro 1" panose="020B0604020202020204" charset="0"/>
      <p:regular r:id="rId18"/>
    </p:embeddedFont>
    <p:embeddedFont>
      <p:font typeface="Myriad Pro 2" panose="020B0604020202020204" charset="0"/>
      <p:regular r:id="rId19"/>
    </p:embeddedFont>
    <p:embeddedFont>
      <p:font typeface="Myriad Pro 3" panose="020B0604020202020204" charset="0"/>
      <p:regular r:id="rId20"/>
    </p:embeddedFont>
    <p:embeddedFont>
      <p:font typeface="Sifon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254" b="-4752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19649" y="3207669"/>
            <a:ext cx="15248702" cy="6050631"/>
            <a:chOff x="0" y="0"/>
            <a:chExt cx="20331603" cy="8067508"/>
          </a:xfrm>
        </p:grpSpPr>
        <p:sp>
          <p:nvSpPr>
            <p:cNvPr id="4" name="Freeform 4"/>
            <p:cNvSpPr/>
            <p:nvPr/>
          </p:nvSpPr>
          <p:spPr>
            <a:xfrm>
              <a:off x="3044254" y="0"/>
              <a:ext cx="3647702" cy="4815395"/>
            </a:xfrm>
            <a:custGeom>
              <a:avLst/>
              <a:gdLst/>
              <a:ahLst/>
              <a:cxnLst/>
              <a:rect l="l" t="t" r="r" b="b"/>
              <a:pathLst>
                <a:path w="3647702" h="4815395">
                  <a:moveTo>
                    <a:pt x="0" y="0"/>
                  </a:moveTo>
                  <a:lnTo>
                    <a:pt x="3647702" y="0"/>
                  </a:lnTo>
                  <a:lnTo>
                    <a:pt x="3647702" y="4815395"/>
                  </a:lnTo>
                  <a:lnTo>
                    <a:pt x="0" y="4815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8078"/>
              <a:ext cx="20331603" cy="416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041"/>
                </a:lnSpc>
              </a:pPr>
              <a:r>
                <a:rPr lang="en-US" sz="10946" dirty="0">
                  <a:solidFill>
                    <a:srgbClr val="1E1A8D"/>
                  </a:solidFill>
                  <a:latin typeface="Sifonn"/>
                  <a:ea typeface="Sifonn"/>
                  <a:cs typeface="Sifonn"/>
                  <a:sym typeface="Sifonn"/>
                </a:rPr>
                <a:t>USPC Member</a:t>
              </a:r>
            </a:p>
            <a:p>
              <a:pPr algn="r">
                <a:lnSpc>
                  <a:spcPts val="12041"/>
                </a:lnSpc>
              </a:pPr>
              <a:r>
                <a:rPr lang="en-US" sz="10946" dirty="0">
                  <a:solidFill>
                    <a:srgbClr val="1E1A8D"/>
                  </a:solidFill>
                  <a:latin typeface="Sifonn"/>
                  <a:ea typeface="Sifonn"/>
                  <a:cs typeface="Sifonn"/>
                  <a:sym typeface="Sifonn"/>
                </a:rPr>
                <a:t>Achievement Program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316174" y="150788"/>
              <a:ext cx="11804743" cy="2865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056"/>
                </a:lnSpc>
              </a:pPr>
              <a:r>
                <a:rPr lang="en-US" sz="12897">
                  <a:solidFill>
                    <a:srgbClr val="D39C1A"/>
                  </a:solidFill>
                  <a:latin typeface="GrafolitaScriptW01-Bold"/>
                  <a:ea typeface="GrafolitaScriptW01-Bold"/>
                  <a:cs typeface="GrafolitaScriptW01-Bold"/>
                  <a:sym typeface="GrafolitaScriptW01-Bold"/>
                </a:rPr>
                <a:t>All About the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4487" y="6931104"/>
              <a:ext cx="20127116" cy="1136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15"/>
                </a:lnSpc>
              </a:pPr>
              <a:r>
                <a:rPr lang="en-US" sz="5096">
                  <a:solidFill>
                    <a:srgbClr val="1E1A8D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~ Sponsored by LeMieux ~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634452" y="358852"/>
            <a:ext cx="9019097" cy="2303264"/>
          </a:xfrm>
          <a:custGeom>
            <a:avLst/>
            <a:gdLst/>
            <a:ahLst/>
            <a:cxnLst/>
            <a:rect l="l" t="t" r="r" b="b"/>
            <a:pathLst>
              <a:path w="9019097" h="2303264">
                <a:moveTo>
                  <a:pt x="0" y="0"/>
                </a:moveTo>
                <a:lnTo>
                  <a:pt x="9019096" y="0"/>
                </a:lnTo>
                <a:lnTo>
                  <a:pt x="9019096" y="2303264"/>
                </a:lnTo>
                <a:lnTo>
                  <a:pt x="0" y="23032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00" t="-773" r="-22892" b="-1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476665" y="2582339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78132" y="5173417"/>
            <a:ext cx="6583633" cy="3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3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3476625" y="5851047"/>
            <a:ext cx="9054219" cy="2365415"/>
          </a:xfrm>
          <a:custGeom>
            <a:avLst/>
            <a:gdLst/>
            <a:ahLst/>
            <a:cxnLst/>
            <a:rect l="l" t="t" r="r" b="b"/>
            <a:pathLst>
              <a:path w="9054219" h="2365415">
                <a:moveTo>
                  <a:pt x="0" y="0"/>
                </a:moveTo>
                <a:lnTo>
                  <a:pt x="9054219" y="0"/>
                </a:lnTo>
                <a:lnTo>
                  <a:pt x="9054219" y="2365415"/>
                </a:lnTo>
                <a:lnTo>
                  <a:pt x="0" y="2365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707221" y="6220063"/>
            <a:ext cx="1895199" cy="1999090"/>
            <a:chOff x="0" y="0"/>
            <a:chExt cx="499147" cy="5265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147" cy="526509"/>
            </a:xfrm>
            <a:custGeom>
              <a:avLst/>
              <a:gdLst/>
              <a:ahLst/>
              <a:cxnLst/>
              <a:rect l="l" t="t" r="r" b="b"/>
              <a:pathLst>
                <a:path w="499147" h="526509">
                  <a:moveTo>
                    <a:pt x="0" y="0"/>
                  </a:moveTo>
                  <a:lnTo>
                    <a:pt x="499147" y="0"/>
                  </a:lnTo>
                  <a:lnTo>
                    <a:pt x="499147" y="526509"/>
                  </a:lnTo>
                  <a:lnTo>
                    <a:pt x="0" y="526509"/>
                  </a:lnTo>
                  <a:close/>
                </a:path>
              </a:pathLst>
            </a:custGeom>
            <a:ln w="57150" cap="sq">
              <a:solidFill>
                <a:srgbClr val="14377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9147" cy="574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76665" y="2742814"/>
            <a:ext cx="12826833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Log into ponyclub.org.</a:t>
            </a:r>
          </a:p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From your profile, under the Competitions &amp; Events section, click “Member Achievement Program.”</a:t>
            </a:r>
          </a:p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Click “Register” and complete your purchase.</a:t>
            </a:r>
          </a:p>
        </p:txBody>
      </p:sp>
      <p:sp>
        <p:nvSpPr>
          <p:cNvPr id="10" name="Freeform 10"/>
          <p:cNvSpPr/>
          <p:nvPr/>
        </p:nvSpPr>
        <p:spPr>
          <a:xfrm>
            <a:off x="3692673" y="8763568"/>
            <a:ext cx="13964401" cy="872775"/>
          </a:xfrm>
          <a:custGeom>
            <a:avLst/>
            <a:gdLst/>
            <a:ahLst/>
            <a:cxnLst/>
            <a:rect l="l" t="t" r="r" b="b"/>
            <a:pathLst>
              <a:path w="13964401" h="872775">
                <a:moveTo>
                  <a:pt x="0" y="0"/>
                </a:moveTo>
                <a:lnTo>
                  <a:pt x="13964401" y="0"/>
                </a:lnTo>
                <a:lnTo>
                  <a:pt x="13964401" y="872775"/>
                </a:lnTo>
                <a:lnTo>
                  <a:pt x="0" y="872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4663905" y="8801016"/>
            <a:ext cx="1277188" cy="741667"/>
            <a:chOff x="0" y="0"/>
            <a:chExt cx="289168" cy="1679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9168" cy="167921"/>
            </a:xfrm>
            <a:custGeom>
              <a:avLst/>
              <a:gdLst/>
              <a:ahLst/>
              <a:cxnLst/>
              <a:rect l="l" t="t" r="r" b="b"/>
              <a:pathLst>
                <a:path w="289168" h="167921">
                  <a:moveTo>
                    <a:pt x="0" y="0"/>
                  </a:moveTo>
                  <a:lnTo>
                    <a:pt x="289168" y="0"/>
                  </a:lnTo>
                  <a:lnTo>
                    <a:pt x="289168" y="167921"/>
                  </a:lnTo>
                  <a:lnTo>
                    <a:pt x="0" y="167921"/>
                  </a:lnTo>
                  <a:close/>
                </a:path>
              </a:pathLst>
            </a:custGeom>
            <a:ln w="57150" cap="sq">
              <a:solidFill>
                <a:srgbClr val="14377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89168" cy="215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H="1">
            <a:off x="12602420" y="7219608"/>
            <a:ext cx="1584775" cy="0"/>
          </a:xfrm>
          <a:prstGeom prst="line">
            <a:avLst/>
          </a:prstGeom>
          <a:ln w="114300" cap="flat">
            <a:solidFill>
              <a:srgbClr val="14377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15302499" y="7437177"/>
            <a:ext cx="0" cy="1363839"/>
          </a:xfrm>
          <a:prstGeom prst="line">
            <a:avLst/>
          </a:prstGeom>
          <a:ln w="133350" cap="flat">
            <a:solidFill>
              <a:srgbClr val="14377D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476625" y="376007"/>
            <a:ext cx="1426680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1E1A8D"/>
                </a:solidFill>
                <a:latin typeface="Sifonn"/>
                <a:ea typeface="Sifonn"/>
                <a:cs typeface="Sifonn"/>
                <a:sym typeface="Sifonn"/>
              </a:rPr>
              <a:t>USPC Member Achievement Program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-28575"/>
            <a:ext cx="3086100" cy="10500821"/>
            <a:chOff x="0" y="0"/>
            <a:chExt cx="812800" cy="27656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758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719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28103" y="263187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77682" y="1041194"/>
            <a:ext cx="14464690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REGISTRATION</a:t>
            </a:r>
          </a:p>
        </p:txBody>
      </p:sp>
      <p:sp>
        <p:nvSpPr>
          <p:cNvPr id="24" name="Freeform 24" descr="QR Code Image"/>
          <p:cNvSpPr/>
          <p:nvPr/>
        </p:nvSpPr>
        <p:spPr>
          <a:xfrm>
            <a:off x="424646" y="1484440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00" t="-773" r="-22892" b="-1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505485" y="2582339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05444" y="5173417"/>
            <a:ext cx="6583633" cy="3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3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4764754" y="4975474"/>
            <a:ext cx="11301259" cy="4783093"/>
            <a:chOff x="0" y="0"/>
            <a:chExt cx="15068345" cy="6377458"/>
          </a:xfrm>
        </p:grpSpPr>
        <p:sp>
          <p:nvSpPr>
            <p:cNvPr id="6" name="Freeform 6"/>
            <p:cNvSpPr/>
            <p:nvPr/>
          </p:nvSpPr>
          <p:spPr>
            <a:xfrm>
              <a:off x="393793" y="0"/>
              <a:ext cx="12072292" cy="3153886"/>
            </a:xfrm>
            <a:custGeom>
              <a:avLst/>
              <a:gdLst/>
              <a:ahLst/>
              <a:cxnLst/>
              <a:rect l="l" t="t" r="r" b="b"/>
              <a:pathLst>
                <a:path w="12072292" h="3153886">
                  <a:moveTo>
                    <a:pt x="0" y="0"/>
                  </a:moveTo>
                  <a:lnTo>
                    <a:pt x="12072292" y="0"/>
                  </a:lnTo>
                  <a:lnTo>
                    <a:pt x="12072292" y="3153886"/>
                  </a:lnTo>
                  <a:lnTo>
                    <a:pt x="0" y="3153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0034588" y="492021"/>
              <a:ext cx="2526932" cy="2665453"/>
              <a:chOff x="0" y="0"/>
              <a:chExt cx="499147" cy="52650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99147" cy="526509"/>
              </a:xfrm>
              <a:custGeom>
                <a:avLst/>
                <a:gdLst/>
                <a:ahLst/>
                <a:cxnLst/>
                <a:rect l="l" t="t" r="r" b="b"/>
                <a:pathLst>
                  <a:path w="499147" h="526509">
                    <a:moveTo>
                      <a:pt x="0" y="0"/>
                    </a:moveTo>
                    <a:lnTo>
                      <a:pt x="499147" y="0"/>
                    </a:lnTo>
                    <a:lnTo>
                      <a:pt x="499147" y="526509"/>
                    </a:lnTo>
                    <a:lnTo>
                      <a:pt x="0" y="526509"/>
                    </a:lnTo>
                    <a:close/>
                  </a:path>
                </a:pathLst>
              </a:custGeom>
              <a:ln w="57150" cap="sq">
                <a:solidFill>
                  <a:srgbClr val="14377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99147" cy="574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AutoShape 10"/>
            <p:cNvSpPr/>
            <p:nvPr/>
          </p:nvSpPr>
          <p:spPr>
            <a:xfrm flipH="1">
              <a:off x="12561519" y="1824747"/>
              <a:ext cx="2113033" cy="0"/>
            </a:xfrm>
            <a:prstGeom prst="line">
              <a:avLst/>
            </a:prstGeom>
            <a:ln w="152400" cap="flat">
              <a:solidFill>
                <a:srgbClr val="14377D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2372357" y="3525774"/>
              <a:ext cx="0" cy="1003306"/>
            </a:xfrm>
            <a:prstGeom prst="line">
              <a:avLst/>
            </a:prstGeom>
            <a:ln w="152400" cap="flat">
              <a:solidFill>
                <a:srgbClr val="14377D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4380902"/>
              <a:ext cx="15068345" cy="1996556"/>
            </a:xfrm>
            <a:custGeom>
              <a:avLst/>
              <a:gdLst/>
              <a:ahLst/>
              <a:cxnLst/>
              <a:rect l="l" t="t" r="r" b="b"/>
              <a:pathLst>
                <a:path w="15068345" h="1996556">
                  <a:moveTo>
                    <a:pt x="0" y="0"/>
                  </a:moveTo>
                  <a:lnTo>
                    <a:pt x="15068345" y="0"/>
                  </a:lnTo>
                  <a:lnTo>
                    <a:pt x="15068345" y="1996556"/>
                  </a:lnTo>
                  <a:lnTo>
                    <a:pt x="0" y="1996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1640400" y="4529080"/>
              <a:ext cx="1463915" cy="740049"/>
              <a:chOff x="0" y="0"/>
              <a:chExt cx="289168" cy="14618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9168" cy="146183"/>
              </a:xfrm>
              <a:custGeom>
                <a:avLst/>
                <a:gdLst/>
                <a:ahLst/>
                <a:cxnLst/>
                <a:rect l="l" t="t" r="r" b="b"/>
                <a:pathLst>
                  <a:path w="289168" h="146183">
                    <a:moveTo>
                      <a:pt x="0" y="0"/>
                    </a:moveTo>
                    <a:lnTo>
                      <a:pt x="289168" y="0"/>
                    </a:lnTo>
                    <a:lnTo>
                      <a:pt x="289168" y="146183"/>
                    </a:lnTo>
                    <a:lnTo>
                      <a:pt x="0" y="146183"/>
                    </a:lnTo>
                    <a:close/>
                  </a:path>
                </a:pathLst>
              </a:custGeom>
              <a:ln w="57150" cap="sq">
                <a:solidFill>
                  <a:srgbClr val="14377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89168" cy="1938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3505485" y="2742814"/>
            <a:ext cx="12826833" cy="1956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From your profile, under the Competitions &amp; Events section, click “Member Achievement Program.”</a:t>
            </a:r>
          </a:p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Click “My Points.”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81375" y="1072308"/>
            <a:ext cx="14464690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LOG POINTS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19807" y="307975"/>
            <a:ext cx="1426680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1E1A8D"/>
                </a:solidFill>
                <a:latin typeface="Sifonn"/>
                <a:ea typeface="Sifonn"/>
                <a:cs typeface="Sifonn"/>
                <a:sym typeface="Sifonn"/>
              </a:rPr>
              <a:t>USPC Member Achievement Program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-28575"/>
            <a:ext cx="3086100" cy="10500821"/>
            <a:chOff x="0" y="0"/>
            <a:chExt cx="4114800" cy="1400109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114800" cy="14001095"/>
              <a:chOff x="0" y="0"/>
              <a:chExt cx="812800" cy="276564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27656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5648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65648"/>
                    </a:lnTo>
                    <a:lnTo>
                      <a:pt x="0" y="2765648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812800" cy="28132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901143" y="6417556"/>
              <a:ext cx="2312514" cy="1734727"/>
            </a:xfrm>
            <a:custGeom>
              <a:avLst/>
              <a:gdLst/>
              <a:ahLst/>
              <a:cxnLst/>
              <a:rect l="l" t="t" r="r" b="b"/>
              <a:pathLst>
                <a:path w="2312514" h="1734727">
                  <a:moveTo>
                    <a:pt x="0" y="0"/>
                  </a:moveTo>
                  <a:lnTo>
                    <a:pt x="2312514" y="0"/>
                  </a:lnTo>
                  <a:lnTo>
                    <a:pt x="2312514" y="1734726"/>
                  </a:lnTo>
                  <a:lnTo>
                    <a:pt x="0" y="1734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95982" y="8774546"/>
              <a:ext cx="3122836" cy="4122511"/>
            </a:xfrm>
            <a:custGeom>
              <a:avLst/>
              <a:gdLst/>
              <a:ahLst/>
              <a:cxnLst/>
              <a:rect l="l" t="t" r="r" b="b"/>
              <a:pathLst>
                <a:path w="3122836" h="4122511">
                  <a:moveTo>
                    <a:pt x="0" y="0"/>
                  </a:moveTo>
                  <a:lnTo>
                    <a:pt x="3122836" y="0"/>
                  </a:lnTo>
                  <a:lnTo>
                    <a:pt x="3122836" y="4122510"/>
                  </a:lnTo>
                  <a:lnTo>
                    <a:pt x="0" y="412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04138" y="404891"/>
              <a:ext cx="3311279" cy="1447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4"/>
                </a:lnSpc>
                <a:spcBef>
                  <a:spcPct val="0"/>
                </a:spcBef>
              </a:pPr>
              <a:r>
                <a:rPr lang="en-US" sz="2096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Member Achievement Program</a:t>
              </a:r>
            </a:p>
          </p:txBody>
        </p:sp>
      </p:grpSp>
      <p:sp>
        <p:nvSpPr>
          <p:cNvPr id="26" name="Freeform 26" descr="QR Code Image"/>
          <p:cNvSpPr/>
          <p:nvPr/>
        </p:nvSpPr>
        <p:spPr>
          <a:xfrm>
            <a:off x="424646" y="1522324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7"/>
                </a:lnTo>
                <a:lnTo>
                  <a:pt x="0" y="22368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00" t="-773" r="-22892" b="-1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474125" y="2582339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5150420" y="2596447"/>
            <a:ext cx="3156630" cy="1647334"/>
            <a:chOff x="0" y="0"/>
            <a:chExt cx="4208840" cy="2196446"/>
          </a:xfrm>
        </p:grpSpPr>
        <p:sp>
          <p:nvSpPr>
            <p:cNvPr id="5" name="Freeform 5"/>
            <p:cNvSpPr/>
            <p:nvPr/>
          </p:nvSpPr>
          <p:spPr>
            <a:xfrm>
              <a:off x="0" y="1026073"/>
              <a:ext cx="4208840" cy="1170373"/>
            </a:xfrm>
            <a:custGeom>
              <a:avLst/>
              <a:gdLst/>
              <a:ahLst/>
              <a:cxnLst/>
              <a:rect l="l" t="t" r="r" b="b"/>
              <a:pathLst>
                <a:path w="4208840" h="1170373">
                  <a:moveTo>
                    <a:pt x="0" y="0"/>
                  </a:moveTo>
                  <a:lnTo>
                    <a:pt x="4208840" y="0"/>
                  </a:lnTo>
                  <a:lnTo>
                    <a:pt x="4208840" y="1170373"/>
                  </a:lnTo>
                  <a:lnTo>
                    <a:pt x="0" y="1170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36629" y="1264061"/>
              <a:ext cx="1844379" cy="793733"/>
              <a:chOff x="0" y="0"/>
              <a:chExt cx="289168" cy="12444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9168" cy="124444"/>
              </a:xfrm>
              <a:custGeom>
                <a:avLst/>
                <a:gdLst/>
                <a:ahLst/>
                <a:cxnLst/>
                <a:rect l="l" t="t" r="r" b="b"/>
                <a:pathLst>
                  <a:path w="289168" h="124444">
                    <a:moveTo>
                      <a:pt x="0" y="0"/>
                    </a:moveTo>
                    <a:lnTo>
                      <a:pt x="289168" y="0"/>
                    </a:lnTo>
                    <a:lnTo>
                      <a:pt x="289168" y="124444"/>
                    </a:lnTo>
                    <a:lnTo>
                      <a:pt x="0" y="124444"/>
                    </a:lnTo>
                    <a:close/>
                  </a:path>
                </a:pathLst>
              </a:custGeom>
              <a:ln w="57150" cap="sq">
                <a:solidFill>
                  <a:srgbClr val="14377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89168" cy="1720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9" name="AutoShape 9"/>
            <p:cNvSpPr/>
            <p:nvPr/>
          </p:nvSpPr>
          <p:spPr>
            <a:xfrm>
              <a:off x="1058819" y="0"/>
              <a:ext cx="0" cy="1264061"/>
            </a:xfrm>
            <a:prstGeom prst="line">
              <a:avLst/>
            </a:prstGeom>
            <a:ln w="192008" cap="flat">
              <a:solidFill>
                <a:srgbClr val="14377D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474084" y="5173417"/>
            <a:ext cx="6583633" cy="3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3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474125" y="2742814"/>
            <a:ext cx="11470857" cy="323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Click “Add Points.”</a:t>
            </a:r>
          </a:p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Enter the date the points were earned and choose the activity.</a:t>
            </a:r>
          </a:p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Click “Add Another Activity” to enter another activity.</a:t>
            </a:r>
          </a:p>
          <a:p>
            <a:pPr marL="777240" lvl="1" indent="-388620" algn="l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Click “Submit Points” to submit your points.</a:t>
            </a:r>
          </a:p>
        </p:txBody>
      </p:sp>
      <p:sp>
        <p:nvSpPr>
          <p:cNvPr id="12" name="Freeform 12"/>
          <p:cNvSpPr/>
          <p:nvPr/>
        </p:nvSpPr>
        <p:spPr>
          <a:xfrm>
            <a:off x="5427476" y="6459486"/>
            <a:ext cx="11301259" cy="3051340"/>
          </a:xfrm>
          <a:custGeom>
            <a:avLst/>
            <a:gdLst/>
            <a:ahLst/>
            <a:cxnLst/>
            <a:rect l="l" t="t" r="r" b="b"/>
            <a:pathLst>
              <a:path w="11301259" h="3051340">
                <a:moveTo>
                  <a:pt x="0" y="0"/>
                </a:moveTo>
                <a:lnTo>
                  <a:pt x="11301259" y="0"/>
                </a:lnTo>
                <a:lnTo>
                  <a:pt x="11301259" y="3051340"/>
                </a:lnTo>
                <a:lnTo>
                  <a:pt x="0" y="3051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350015" y="1072308"/>
            <a:ext cx="14464690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LOG POINTS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88447" y="307975"/>
            <a:ext cx="1426680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1E1A8D"/>
                </a:solidFill>
                <a:latin typeface="Sifonn"/>
                <a:ea typeface="Sifonn"/>
                <a:cs typeface="Sifonn"/>
                <a:sym typeface="Sifonn"/>
              </a:rPr>
              <a:t>USPC Member Achievement Program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-28575"/>
            <a:ext cx="3086100" cy="10500821"/>
            <a:chOff x="0" y="0"/>
            <a:chExt cx="812800" cy="27656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758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719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28103" y="263187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21" name="Freeform 21" descr="QR Code Image"/>
          <p:cNvSpPr/>
          <p:nvPr/>
        </p:nvSpPr>
        <p:spPr>
          <a:xfrm>
            <a:off x="424646" y="1484440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254" b="-475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5600700"/>
            <a:ext cx="18288000" cy="198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6"/>
              </a:lnSpc>
            </a:pPr>
            <a:r>
              <a:rPr lang="en-US" sz="11597">
                <a:solidFill>
                  <a:srgbClr val="D39C1A"/>
                </a:solidFill>
                <a:latin typeface="GrafolitaScriptW01-Bold"/>
                <a:ea typeface="GrafolitaScriptW01-Bold"/>
                <a:cs typeface="GrafolitaScriptW01-Bold"/>
                <a:sym typeface="GrafolitaScriptW01-Bold"/>
              </a:rPr>
              <a:t>Thank You for Joining 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209925"/>
            <a:ext cx="18288000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5"/>
              </a:lnSpc>
            </a:pPr>
            <a:r>
              <a:rPr lang="en-US" sz="5996">
                <a:solidFill>
                  <a:srgbClr val="1E1A8D"/>
                </a:solidFill>
                <a:latin typeface="Myriad Pro 1"/>
                <a:ea typeface="Myriad Pro 1"/>
                <a:cs typeface="Myriad Pro 1"/>
                <a:sym typeface="Myriad Pro 1"/>
              </a:rPr>
              <a:t>A Big Thank You to LeMieux as the Sponsor </a:t>
            </a:r>
          </a:p>
          <a:p>
            <a:pPr algn="ctr">
              <a:lnSpc>
                <a:spcPts val="7195"/>
              </a:lnSpc>
            </a:pPr>
            <a:r>
              <a:rPr lang="en-US" sz="5996">
                <a:solidFill>
                  <a:srgbClr val="1E1A8D"/>
                </a:solidFill>
                <a:latin typeface="Myriad Pro 1"/>
                <a:ea typeface="Myriad Pro 1"/>
                <a:cs typeface="Myriad Pro 1"/>
                <a:sym typeface="Myriad Pro 1"/>
              </a:rPr>
              <a:t>of the USPC Member Achievement Program.</a:t>
            </a:r>
          </a:p>
        </p:txBody>
      </p:sp>
      <p:sp>
        <p:nvSpPr>
          <p:cNvPr id="5" name="Freeform 5"/>
          <p:cNvSpPr/>
          <p:nvPr/>
        </p:nvSpPr>
        <p:spPr>
          <a:xfrm>
            <a:off x="4634452" y="358852"/>
            <a:ext cx="9019097" cy="2303264"/>
          </a:xfrm>
          <a:custGeom>
            <a:avLst/>
            <a:gdLst/>
            <a:ahLst/>
            <a:cxnLst/>
            <a:rect l="l" t="t" r="r" b="b"/>
            <a:pathLst>
              <a:path w="9019097" h="2303264">
                <a:moveTo>
                  <a:pt x="0" y="0"/>
                </a:moveTo>
                <a:lnTo>
                  <a:pt x="9019096" y="0"/>
                </a:lnTo>
                <a:lnTo>
                  <a:pt x="9019096" y="2303264"/>
                </a:lnTo>
                <a:lnTo>
                  <a:pt x="0" y="2303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6694" y="-1501248"/>
            <a:ext cx="18803271" cy="3972191"/>
          </a:xfrm>
          <a:custGeom>
            <a:avLst/>
            <a:gdLst/>
            <a:ahLst/>
            <a:cxnLst/>
            <a:rect l="l" t="t" r="r" b="b"/>
            <a:pathLst>
              <a:path w="18803271" h="3972191">
                <a:moveTo>
                  <a:pt x="0" y="0"/>
                </a:moveTo>
                <a:lnTo>
                  <a:pt x="18803271" y="0"/>
                </a:lnTo>
                <a:lnTo>
                  <a:pt x="18803271" y="3972191"/>
                </a:lnTo>
                <a:lnTo>
                  <a:pt x="0" y="397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9220" y="4629502"/>
            <a:ext cx="3850647" cy="4628798"/>
          </a:xfrm>
          <a:custGeom>
            <a:avLst/>
            <a:gdLst/>
            <a:ahLst/>
            <a:cxnLst/>
            <a:rect l="l" t="t" r="r" b="b"/>
            <a:pathLst>
              <a:path w="3850647" h="4628798">
                <a:moveTo>
                  <a:pt x="0" y="0"/>
                </a:moveTo>
                <a:lnTo>
                  <a:pt x="3850647" y="0"/>
                </a:lnTo>
                <a:lnTo>
                  <a:pt x="3850647" y="4628798"/>
                </a:lnTo>
                <a:lnTo>
                  <a:pt x="0" y="462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381479" y="3009900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PURPOSE OF THE PROGRAM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534" y="266700"/>
            <a:ext cx="18116932" cy="102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6"/>
              </a:lnSpc>
            </a:pPr>
            <a:r>
              <a:rPr lang="en-US" sz="7142" dirty="0">
                <a:solidFill>
                  <a:srgbClr val="FFFFFF"/>
                </a:solidFill>
                <a:latin typeface="Sifonn"/>
                <a:ea typeface="Sifonn"/>
                <a:cs typeface="Sifonn"/>
                <a:sym typeface="Sifonn"/>
              </a:rPr>
              <a:t>USPC Member Achievement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534" y="1464580"/>
            <a:ext cx="1820246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1"/>
              </a:lnSpc>
            </a:pPr>
            <a:r>
              <a:rPr lang="en-US" sz="4767" dirty="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~ Sponsored by LeMieux ~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37507" y="4721552"/>
            <a:ext cx="13119598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1E1A8D"/>
                </a:solidFill>
                <a:latin typeface="Myriad Pro 2"/>
                <a:ea typeface="Myriad Pro 2"/>
                <a:cs typeface="Myriad Pro 2"/>
                <a:sym typeface="Myriad Pro 2"/>
              </a:rPr>
              <a:t>Any active, compliant Participating Member, regardless of age or certification level, can earn points for participating in everyday USPC activities, as well as regional, national, and international events. </a:t>
            </a:r>
          </a:p>
          <a:p>
            <a:pPr algn="ctr">
              <a:lnSpc>
                <a:spcPts val="4620"/>
              </a:lnSpc>
            </a:pPr>
            <a:endParaRPr lang="en-US" sz="4200">
              <a:solidFill>
                <a:srgbClr val="1E1A8D"/>
              </a:solidFill>
              <a:latin typeface="Myriad Pro 2"/>
              <a:ea typeface="Myriad Pro 2"/>
              <a:cs typeface="Myriad Pro 2"/>
              <a:sym typeface="Myriad Pro 2"/>
            </a:endParaRPr>
          </a:p>
          <a:p>
            <a:pPr algn="ctr">
              <a:lnSpc>
                <a:spcPts val="4620"/>
              </a:lnSpc>
            </a:pPr>
            <a:r>
              <a:rPr lang="en-US" sz="4200">
                <a:solidFill>
                  <a:srgbClr val="1E1A8D"/>
                </a:solidFill>
                <a:latin typeface="Myriad Pro 2"/>
                <a:ea typeface="Myriad Pro 2"/>
                <a:cs typeface="Myriad Pro 2"/>
                <a:sym typeface="Myriad Pro 2"/>
              </a:rPr>
              <a:t>It encourages member participation and provides a positive experience to honor “achievement” within USPC.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500821"/>
            <a:chOff x="0" y="0"/>
            <a:chExt cx="812800" cy="2765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777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8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430003" y="259440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932" y="534228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DOES IT WORK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8336" y="2800807"/>
            <a:ext cx="14381110" cy="3967568"/>
            <a:chOff x="0" y="0"/>
            <a:chExt cx="19174814" cy="52900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74814" cy="5290091"/>
            </a:xfrm>
            <a:custGeom>
              <a:avLst/>
              <a:gdLst/>
              <a:ahLst/>
              <a:cxnLst/>
              <a:rect l="l" t="t" r="r" b="b"/>
              <a:pathLst>
                <a:path w="19174814" h="5290091">
                  <a:moveTo>
                    <a:pt x="0" y="0"/>
                  </a:moveTo>
                  <a:lnTo>
                    <a:pt x="19174814" y="0"/>
                  </a:lnTo>
                  <a:lnTo>
                    <a:pt x="19174814" y="5290091"/>
                  </a:lnTo>
                  <a:lnTo>
                    <a:pt x="0" y="5290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61" r="-16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7264" y="1827343"/>
              <a:ext cx="3544100" cy="2554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0"/>
                </a:lnSpc>
              </a:pPr>
              <a:r>
                <a:rPr lang="en-US" sz="3200" spc="3">
                  <a:solidFill>
                    <a:srgbClr val="14377D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anytime in the year to begin earning points.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947032" y="1818690"/>
              <a:ext cx="3929762" cy="2554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0"/>
                </a:lnSpc>
              </a:pPr>
              <a:r>
                <a:rPr lang="en-US" sz="3200" spc="-64">
                  <a:solidFill>
                    <a:srgbClr val="14377D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points in each qualifying USPC activity you participate in.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369830" y="1521034"/>
              <a:ext cx="3398047" cy="3587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en-US" sz="3200" spc="-96">
                  <a:solidFill>
                    <a:srgbClr val="14377D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recognition, </a:t>
              </a:r>
            </a:p>
            <a:p>
              <a:pPr algn="ctr">
                <a:lnSpc>
                  <a:spcPts val="3520"/>
                </a:lnSpc>
              </a:pPr>
              <a:r>
                <a:rPr lang="en-US" sz="3200" spc="-96">
                  <a:solidFill>
                    <a:srgbClr val="14377D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and prizes, based on how active you were for the year.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897431" y="1721148"/>
              <a:ext cx="2679662" cy="2554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0"/>
                </a:lnSpc>
              </a:pPr>
              <a:r>
                <a:rPr lang="en-US" sz="3200" spc="-64">
                  <a:solidFill>
                    <a:srgbClr val="14377D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an entry for each date you were involved.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73719" y="629953"/>
              <a:ext cx="2771190" cy="76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84"/>
                </a:lnSpc>
              </a:pPr>
              <a:r>
                <a:rPr lang="en-US" sz="3274">
                  <a:solidFill>
                    <a:srgbClr val="FFFFFF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ENROLL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26318" y="592884"/>
              <a:ext cx="2771190" cy="76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84"/>
                </a:lnSpc>
              </a:pPr>
              <a:r>
                <a:rPr lang="en-US" sz="3274">
                  <a:solidFill>
                    <a:srgbClr val="FFFFFF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EARN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805903" y="629953"/>
              <a:ext cx="2771190" cy="76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84"/>
                </a:lnSpc>
              </a:pPr>
              <a:r>
                <a:rPr lang="en-US" sz="3274">
                  <a:solidFill>
                    <a:srgbClr val="FFFFFF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SUBMIT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683258" y="592884"/>
              <a:ext cx="2771190" cy="766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84"/>
                </a:lnSpc>
              </a:pPr>
              <a:r>
                <a:rPr lang="en-US" sz="3274">
                  <a:solidFill>
                    <a:srgbClr val="FFFFFF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ACHIEVE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87585" y="7211059"/>
            <a:ext cx="13921283" cy="184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Members can enroll for a nominal $30 per year at any point in the year.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14377D"/>
              </a:solidFill>
              <a:latin typeface="Myriad Pro 2"/>
              <a:ea typeface="Myriad Pro 2"/>
              <a:cs typeface="Myriad Pro 2"/>
              <a:sym typeface="Myriad Pro 2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The EARLIER the better. </a:t>
            </a:r>
          </a:p>
        </p:txBody>
      </p:sp>
      <p:sp>
        <p:nvSpPr>
          <p:cNvPr id="21" name="Freeform 21" descr="QR Code Image"/>
          <p:cNvSpPr/>
          <p:nvPr/>
        </p:nvSpPr>
        <p:spPr>
          <a:xfrm>
            <a:off x="15626546" y="1572962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500821"/>
            <a:chOff x="0" y="0"/>
            <a:chExt cx="812800" cy="2765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777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8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430003" y="259440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3831" y="534228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 DIVISIONS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831" y="1675323"/>
            <a:ext cx="13921283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Members participate within various age divisions and win awards based on national rankings and recognition pins based on an individual’s total points.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831" y="6730702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AWARDS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56223" y="3831951"/>
            <a:ext cx="3717109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8 and Under</a:t>
            </a:r>
          </a:p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9 to 12</a:t>
            </a:r>
          </a:p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13 to 15</a:t>
            </a:r>
          </a:p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16 to 19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80014" y="3831951"/>
            <a:ext cx="3717109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20 to 24</a:t>
            </a:r>
          </a:p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25 to 29</a:t>
            </a:r>
          </a:p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30 to 49</a:t>
            </a:r>
          </a:p>
          <a:p>
            <a:pPr marL="863599" lvl="1" indent="-431800" algn="just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50 and Over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3831" y="7871797"/>
            <a:ext cx="13921283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Members receive recognition pins at 300 points. Those who place in the Top 10 in their divisions win prizes from LeMieux during the USPC Convention.</a:t>
            </a:r>
          </a:p>
        </p:txBody>
      </p:sp>
      <p:sp>
        <p:nvSpPr>
          <p:cNvPr id="15" name="Freeform 15" descr="QR Code Image"/>
          <p:cNvSpPr/>
          <p:nvPr/>
        </p:nvSpPr>
        <p:spPr>
          <a:xfrm>
            <a:off x="15626546" y="1562100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7"/>
                </a:lnTo>
                <a:lnTo>
                  <a:pt x="0" y="2236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500821"/>
            <a:chOff x="0" y="0"/>
            <a:chExt cx="4114800" cy="140010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14800" cy="14001095"/>
              <a:chOff x="0" y="0"/>
              <a:chExt cx="812800" cy="276564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27656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5648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65648"/>
                    </a:lnTo>
                    <a:lnTo>
                      <a:pt x="0" y="2765648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28132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901143" y="6379456"/>
              <a:ext cx="2312514" cy="1734727"/>
            </a:xfrm>
            <a:custGeom>
              <a:avLst/>
              <a:gdLst/>
              <a:ahLst/>
              <a:cxnLst/>
              <a:rect l="l" t="t" r="r" b="b"/>
              <a:pathLst>
                <a:path w="2312514" h="1734727">
                  <a:moveTo>
                    <a:pt x="0" y="0"/>
                  </a:moveTo>
                  <a:lnTo>
                    <a:pt x="2312514" y="0"/>
                  </a:lnTo>
                  <a:lnTo>
                    <a:pt x="2312514" y="1734726"/>
                  </a:lnTo>
                  <a:lnTo>
                    <a:pt x="0" y="1734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495982" y="8736446"/>
              <a:ext cx="3122836" cy="4122511"/>
            </a:xfrm>
            <a:custGeom>
              <a:avLst/>
              <a:gdLst/>
              <a:ahLst/>
              <a:cxnLst/>
              <a:rect l="l" t="t" r="r" b="b"/>
              <a:pathLst>
                <a:path w="3122836" h="4122511">
                  <a:moveTo>
                    <a:pt x="0" y="0"/>
                  </a:moveTo>
                  <a:lnTo>
                    <a:pt x="3122836" y="0"/>
                  </a:lnTo>
                  <a:lnTo>
                    <a:pt x="3122836" y="4122510"/>
                  </a:lnTo>
                  <a:lnTo>
                    <a:pt x="0" y="412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4138" y="361796"/>
              <a:ext cx="3311279" cy="1447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4"/>
                </a:lnSpc>
                <a:spcBef>
                  <a:spcPct val="0"/>
                </a:spcBef>
              </a:pPr>
              <a:r>
                <a:rPr lang="en-US" sz="2096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Member Achievement Program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7887" y="269634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TO EARN POINTS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7887" y="1572962"/>
            <a:ext cx="14633588" cy="848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only awarded to those with an “Active Participating Member” status.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are non-transferable between members, parents, and/or leaders.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are ONLY earned from the sign-up date onward. So the EARLIER you sign up, the better. 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are claimed by the “activity” (multiple per day allowed).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for “events” cannot be claimed by the day.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are accumulated from January 1–December 31 of each year.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Points are pulled out of the system on January 1 of the following year.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Members must contact their club/region if records are missing.</a:t>
            </a:r>
          </a:p>
          <a:p>
            <a:pPr marL="863599" lvl="1" indent="-431800" algn="l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USPC reserves the right to refuse or deny points.</a:t>
            </a:r>
          </a:p>
        </p:txBody>
      </p:sp>
      <p:sp>
        <p:nvSpPr>
          <p:cNvPr id="12" name="Freeform 12" descr="QR Code Image"/>
          <p:cNvSpPr/>
          <p:nvPr/>
        </p:nvSpPr>
        <p:spPr>
          <a:xfrm>
            <a:off x="15626546" y="1572962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500821"/>
            <a:chOff x="0" y="0"/>
            <a:chExt cx="812800" cy="2765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777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8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430003" y="259440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7887" y="269634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POINT-BASED ACTIVITIES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436439" y="1750880"/>
          <a:ext cx="14186602" cy="7137002"/>
        </p:xfrm>
        <a:graphic>
          <a:graphicData uri="http://schemas.openxmlformats.org/drawingml/2006/table">
            <a:tbl>
              <a:tblPr/>
              <a:tblGrid>
                <a:gridCol w="470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504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   ITEM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POINTS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F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   NOTES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2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Achieve “A” Certification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150 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Must have certification on record with the National Testing Coordinator.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00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Participate in International Exchanges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100 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Includes: IMGE, IPE, Foxhunting, Quiz, Tetrathlon, Virtual Dressage, Virtual Quiz, and Virtual Show Jumping.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12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Participate in Festival Education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100 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Must have entry on file with the USPC National Office.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12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Participate in Festival Championships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100 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Must have entry on file with the USPC National Office.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2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Achieve a C-3, B, H-B, or H-A Certification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100 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Must have certification on record with the National Testing Coordinator.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88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Special National Opportunity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75 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Includes: Research Project Fair, Prince Philip Cup, USEF Pony Jumper Championships, Upper-Level Member Showcase, and the USHJA Horsemanship Challenge.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00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Achieve Local Certification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75 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Includes: D-1, D-2, D-3, C-1, and C-2 certifications. Must have new certification entered in USPC system.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900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CHMJ/Co-CHMJ/PCHMJ at Rally or Championships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75 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If at Festival Championships, must have record of full-time volunteer staff.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122"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Attend Convention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75 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3"/>
                        </a:lnSpc>
                        <a:defRPr/>
                      </a:pPr>
                      <a:r>
                        <a:rPr lang="en-US" sz="2052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Must be registered through USPC Database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Freeform 11" descr="QR Code Image"/>
          <p:cNvSpPr/>
          <p:nvPr/>
        </p:nvSpPr>
        <p:spPr>
          <a:xfrm>
            <a:off x="15626546" y="1611293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7"/>
                </a:lnTo>
                <a:lnTo>
                  <a:pt x="0" y="2236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01900" y="0"/>
            <a:ext cx="3086100" cy="10500821"/>
            <a:chOff x="0" y="0"/>
            <a:chExt cx="812800" cy="2765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777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738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430003" y="259440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7887" y="269634"/>
            <a:ext cx="1446469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POINT-BASED ACTIVITIES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436439" y="1496454"/>
          <a:ext cx="14065969" cy="8355050"/>
        </p:xfrm>
        <a:graphic>
          <a:graphicData uri="http://schemas.openxmlformats.org/drawingml/2006/table">
            <a:tbl>
              <a:tblPr/>
              <a:tblGrid>
                <a:gridCol w="508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8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662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   ITEM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F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POINTS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F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   NOTES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AHMJ for a Rally or Championships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50 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If at Festival Championships, must have record of full-time volunteer staff.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91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Participate in a Rally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50 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Participate in USPC Recognition Programs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30 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Includes: Dressage, Eventing, Foxhunting.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Attend a Multi-Day Region, Center, or Club Camp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40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33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Teach a clinic, at a camp, or a lesson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20 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Attend a mounted meeting, clinic, or club/center lesson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15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Attend an unmounted meeting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10 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8677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Volunteer for 8+ hours with your Region, Club, or Center 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10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6476"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Volunteer for 4+ hours with your Region, Club, or Center 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9"/>
                        </a:lnSpc>
                        <a:defRPr/>
                      </a:pPr>
                      <a:r>
                        <a:rPr lang="en-US" sz="2049">
                          <a:solidFill>
                            <a:srgbClr val="000000"/>
                          </a:solidFill>
                          <a:latin typeface="Myriad Pro 1"/>
                          <a:ea typeface="Myriad Pro 1"/>
                          <a:cs typeface="Myriad Pro 1"/>
                          <a:sym typeface="Myriad Pro 1"/>
                        </a:rPr>
                        <a:t>5 </a:t>
                      </a: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69"/>
                        </a:lnSpc>
                        <a:defRPr/>
                      </a:pPr>
                      <a:endParaRPr lang="en-US" sz="1100"/>
                    </a:p>
                  </a:txBody>
                  <a:tcPr marL="54877" marR="54877" marT="54877" marB="54877" anchor="ctr">
                    <a:lnL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2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Freeform 11" descr="QR Code Image"/>
          <p:cNvSpPr/>
          <p:nvPr/>
        </p:nvSpPr>
        <p:spPr>
          <a:xfrm>
            <a:off x="15626546" y="1611293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00" t="-773" r="-22892" b="-1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476665" y="2582339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78132" y="5173417"/>
            <a:ext cx="6583633" cy="3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3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0" y="-28575"/>
            <a:ext cx="3086100" cy="10500821"/>
            <a:chOff x="0" y="0"/>
            <a:chExt cx="812800" cy="2765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758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719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 descr="QR Code Image"/>
          <p:cNvSpPr/>
          <p:nvPr/>
        </p:nvSpPr>
        <p:spPr>
          <a:xfrm>
            <a:off x="424646" y="1484440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76665" y="4070209"/>
            <a:ext cx="9687995" cy="5086197"/>
          </a:xfrm>
          <a:custGeom>
            <a:avLst/>
            <a:gdLst/>
            <a:ahLst/>
            <a:cxnLst/>
            <a:rect l="l" t="t" r="r" b="b"/>
            <a:pathLst>
              <a:path w="9687995" h="5086197">
                <a:moveTo>
                  <a:pt x="0" y="0"/>
                </a:moveTo>
                <a:lnTo>
                  <a:pt x="9687995" y="0"/>
                </a:lnTo>
                <a:lnTo>
                  <a:pt x="9687995" y="5086198"/>
                </a:lnTo>
                <a:lnTo>
                  <a:pt x="0" y="5086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450124" y="4070209"/>
            <a:ext cx="4293306" cy="5366632"/>
          </a:xfrm>
          <a:custGeom>
            <a:avLst/>
            <a:gdLst/>
            <a:ahLst/>
            <a:cxnLst/>
            <a:rect l="l" t="t" r="r" b="b"/>
            <a:pathLst>
              <a:path w="4293306" h="5366632">
                <a:moveTo>
                  <a:pt x="0" y="0"/>
                </a:moveTo>
                <a:lnTo>
                  <a:pt x="4293306" y="0"/>
                </a:lnTo>
                <a:lnTo>
                  <a:pt x="4293306" y="5366632"/>
                </a:lnTo>
                <a:lnTo>
                  <a:pt x="0" y="5366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3926660" y="7464220"/>
            <a:ext cx="1794080" cy="179408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5725" cap="sq">
              <a:solidFill>
                <a:srgbClr val="B90E3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9427237">
            <a:off x="11959077" y="8643655"/>
            <a:ext cx="2173836" cy="1270747"/>
            <a:chOff x="0" y="0"/>
            <a:chExt cx="912474" cy="533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2474" cy="533400"/>
            </a:xfrm>
            <a:custGeom>
              <a:avLst/>
              <a:gdLst/>
              <a:ahLst/>
              <a:cxnLst/>
              <a:rect l="l" t="t" r="r" b="b"/>
              <a:pathLst>
                <a:path w="912474" h="533400">
                  <a:moveTo>
                    <a:pt x="239386" y="166418"/>
                  </a:moveTo>
                  <a:lnTo>
                    <a:pt x="912474" y="166418"/>
                  </a:lnTo>
                  <a:lnTo>
                    <a:pt x="912474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90E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0650" y="117475"/>
              <a:ext cx="791824" cy="250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476665" y="2742814"/>
            <a:ext cx="1436570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Look for announcements about the program on our social media channels.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76625" y="376007"/>
            <a:ext cx="1426680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1E1A8D"/>
                </a:solidFill>
                <a:latin typeface="Sifonn"/>
                <a:ea typeface="Sifonn"/>
                <a:cs typeface="Sifonn"/>
                <a:sym typeface="Sifonn"/>
              </a:rPr>
              <a:t>USPC Member Achievement Program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8103" y="263187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377682" y="1041194"/>
            <a:ext cx="14464690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ANNOUNCING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400" t="-773" r="-22892" b="-1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3476665" y="2582339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78132" y="5173417"/>
            <a:ext cx="6583633" cy="3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3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0" y="-28575"/>
            <a:ext cx="3086100" cy="10500821"/>
            <a:chOff x="0" y="0"/>
            <a:chExt cx="812800" cy="2765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65648"/>
            </a:xfrm>
            <a:custGeom>
              <a:avLst/>
              <a:gdLst/>
              <a:ahLst/>
              <a:cxnLst/>
              <a:rect l="l" t="t" r="r" b="b"/>
              <a:pathLst>
                <a:path w="812800" h="2765648">
                  <a:moveTo>
                    <a:pt x="0" y="0"/>
                  </a:moveTo>
                  <a:lnTo>
                    <a:pt x="812800" y="0"/>
                  </a:lnTo>
                  <a:lnTo>
                    <a:pt x="812800" y="2765648"/>
                  </a:lnTo>
                  <a:lnTo>
                    <a:pt x="0" y="2765648"/>
                  </a:ln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813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75857" y="4784592"/>
            <a:ext cx="1734385" cy="1301045"/>
          </a:xfrm>
          <a:custGeom>
            <a:avLst/>
            <a:gdLst/>
            <a:ahLst/>
            <a:cxnLst/>
            <a:rect l="l" t="t" r="r" b="b"/>
            <a:pathLst>
              <a:path w="1734385" h="1301045">
                <a:moveTo>
                  <a:pt x="0" y="0"/>
                </a:moveTo>
                <a:lnTo>
                  <a:pt x="1734386" y="0"/>
                </a:lnTo>
                <a:lnTo>
                  <a:pt x="1734386" y="1301045"/>
                </a:lnTo>
                <a:lnTo>
                  <a:pt x="0" y="1301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71986" y="6552334"/>
            <a:ext cx="2342127" cy="3091883"/>
          </a:xfrm>
          <a:custGeom>
            <a:avLst/>
            <a:gdLst/>
            <a:ahLst/>
            <a:cxnLst/>
            <a:rect l="l" t="t" r="r" b="b"/>
            <a:pathLst>
              <a:path w="2342127" h="3091883">
                <a:moveTo>
                  <a:pt x="0" y="0"/>
                </a:moveTo>
                <a:lnTo>
                  <a:pt x="2342128" y="0"/>
                </a:lnTo>
                <a:lnTo>
                  <a:pt x="2342128" y="3091883"/>
                </a:lnTo>
                <a:lnTo>
                  <a:pt x="0" y="309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 descr="QR Code Image"/>
          <p:cNvSpPr/>
          <p:nvPr/>
        </p:nvSpPr>
        <p:spPr>
          <a:xfrm>
            <a:off x="424646" y="1484440"/>
            <a:ext cx="2236807" cy="2236807"/>
          </a:xfrm>
          <a:custGeom>
            <a:avLst/>
            <a:gdLst/>
            <a:ahLst/>
            <a:cxnLst/>
            <a:rect l="l" t="t" r="r" b="b"/>
            <a:pathLst>
              <a:path w="2236807" h="2236807">
                <a:moveTo>
                  <a:pt x="0" y="0"/>
                </a:moveTo>
                <a:lnTo>
                  <a:pt x="2236808" y="0"/>
                </a:lnTo>
                <a:lnTo>
                  <a:pt x="2236808" y="2236808"/>
                </a:lnTo>
                <a:lnTo>
                  <a:pt x="0" y="2236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476665" y="2742814"/>
            <a:ext cx="14365707" cy="13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000000"/>
                </a:solidFill>
                <a:latin typeface="Myriad Pro 2"/>
                <a:ea typeface="Myriad Pro 2"/>
                <a:cs typeface="Myriad Pro 2"/>
                <a:sym typeface="Myriad Pro 2"/>
              </a:rPr>
              <a:t>Watch for the star graphics on USPC announcements to see how many points you can earn for a particular activity.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76625" y="376007"/>
            <a:ext cx="1426680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>
                <a:solidFill>
                  <a:srgbClr val="1E1A8D"/>
                </a:solidFill>
                <a:latin typeface="Sifonn"/>
                <a:ea typeface="Sifonn"/>
                <a:cs typeface="Sifonn"/>
                <a:sym typeface="Sifonn"/>
              </a:rPr>
              <a:t>USPC Member Achievement Program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103" y="263187"/>
            <a:ext cx="2483459" cy="10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4"/>
              </a:lnSpc>
              <a:spcBef>
                <a:spcPct val="0"/>
              </a:spcBef>
            </a:pPr>
            <a:r>
              <a:rPr lang="en-US" sz="209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Member Achievement Program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77682" y="1041194"/>
            <a:ext cx="14464690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D9BF5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ANNOUNCING POINTS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476665" y="4784592"/>
            <a:ext cx="8500509" cy="3153619"/>
            <a:chOff x="0" y="0"/>
            <a:chExt cx="11334011" cy="4204825"/>
          </a:xfrm>
        </p:grpSpPr>
        <p:sp>
          <p:nvSpPr>
            <p:cNvPr id="16" name="Freeform 16"/>
            <p:cNvSpPr/>
            <p:nvPr/>
          </p:nvSpPr>
          <p:spPr>
            <a:xfrm>
              <a:off x="4295317" y="0"/>
              <a:ext cx="2604955" cy="2471451"/>
            </a:xfrm>
            <a:custGeom>
              <a:avLst/>
              <a:gdLst/>
              <a:ahLst/>
              <a:cxnLst/>
              <a:rect l="l" t="t" r="r" b="b"/>
              <a:pathLst>
                <a:path w="2604955" h="2471451">
                  <a:moveTo>
                    <a:pt x="0" y="0"/>
                  </a:moveTo>
                  <a:lnTo>
                    <a:pt x="2604955" y="0"/>
                  </a:lnTo>
                  <a:lnTo>
                    <a:pt x="2604955" y="2471451"/>
                  </a:lnTo>
                  <a:lnTo>
                    <a:pt x="0" y="2471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583977"/>
              <a:ext cx="11334011" cy="799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7"/>
                </a:lnSpc>
              </a:pPr>
              <a:r>
                <a:rPr lang="en-US" sz="4067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MEMBER ACHIEVEMENT PROGRAM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598523" y="634481"/>
              <a:ext cx="1998544" cy="1392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2"/>
                </a:lnSpc>
              </a:pPr>
              <a:r>
                <a:rPr lang="en-US" sz="5837">
                  <a:solidFill>
                    <a:srgbClr val="000000"/>
                  </a:solidFill>
                  <a:latin typeface="Myriad Pro 3"/>
                  <a:ea typeface="Myriad Pro 3"/>
                  <a:cs typeface="Myriad Pro 3"/>
                  <a:sym typeface="Myriad Pro 3"/>
                </a:rPr>
                <a:t>25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818358" y="3404832"/>
              <a:ext cx="5558873" cy="799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7"/>
                </a:lnSpc>
              </a:pPr>
              <a:r>
                <a:rPr lang="en-US" sz="4067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POINT ELIGIBLE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913399" y="4784592"/>
            <a:ext cx="2049174" cy="2655558"/>
            <a:chOff x="0" y="0"/>
            <a:chExt cx="2732233" cy="3540744"/>
          </a:xfrm>
        </p:grpSpPr>
        <p:sp>
          <p:nvSpPr>
            <p:cNvPr id="21" name="Freeform 21"/>
            <p:cNvSpPr/>
            <p:nvPr/>
          </p:nvSpPr>
          <p:spPr>
            <a:xfrm>
              <a:off x="6594" y="0"/>
              <a:ext cx="2725639" cy="2585950"/>
            </a:xfrm>
            <a:custGeom>
              <a:avLst/>
              <a:gdLst/>
              <a:ahLst/>
              <a:cxnLst/>
              <a:rect l="l" t="t" r="r" b="b"/>
              <a:pathLst>
                <a:path w="2725639" h="2585950">
                  <a:moveTo>
                    <a:pt x="0" y="0"/>
                  </a:moveTo>
                  <a:lnTo>
                    <a:pt x="2725639" y="0"/>
                  </a:lnTo>
                  <a:lnTo>
                    <a:pt x="2725639" y="2585950"/>
                  </a:lnTo>
                  <a:lnTo>
                    <a:pt x="0" y="2585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23847" y="664941"/>
              <a:ext cx="2091133" cy="145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50"/>
                </a:lnSpc>
              </a:pPr>
              <a:r>
                <a:rPr lang="en-US" sz="6107">
                  <a:solidFill>
                    <a:srgbClr val="000000"/>
                  </a:solidFill>
                  <a:latin typeface="Myriad Pro 3"/>
                  <a:ea typeface="Myriad Pro 3"/>
                  <a:cs typeface="Myriad Pro 3"/>
                  <a:sym typeface="Myriad Pro 3"/>
                </a:rPr>
                <a:t>50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694163"/>
              <a:ext cx="2732233" cy="84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5"/>
                </a:lnSpc>
              </a:pPr>
              <a:r>
                <a:rPr lang="en-US" sz="4255">
                  <a:solidFill>
                    <a:srgbClr val="000000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ACHIEVE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144474" y="5425589"/>
            <a:ext cx="1702125" cy="145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814">
                <a:solidFill>
                  <a:srgbClr val="14377D"/>
                </a:solidFill>
                <a:latin typeface="Myriad Pro 2"/>
                <a:ea typeface="Myriad Pro 2"/>
                <a:cs typeface="Myriad Pro 2"/>
                <a:sym typeface="Myriad Pro 2"/>
              </a:rPr>
              <a:t>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883</Words>
  <Application>Microsoft Office PowerPoint</Application>
  <PresentationFormat>Custom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GrafolitaScriptW01-Bold</vt:lpstr>
      <vt:lpstr>Myriad Pro 3</vt:lpstr>
      <vt:lpstr>League Spartan</vt:lpstr>
      <vt:lpstr>Sifonn</vt:lpstr>
      <vt:lpstr>Myriad Pro 2</vt:lpstr>
      <vt:lpstr>Myriad Pro 1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Livestream SLIDESHOW</dc:title>
  <cp:lastModifiedBy>Sarah Conrad</cp:lastModifiedBy>
  <cp:revision>2</cp:revision>
  <dcterms:created xsi:type="dcterms:W3CDTF">2006-08-16T00:00:00Z</dcterms:created>
  <dcterms:modified xsi:type="dcterms:W3CDTF">2026-03-24T13:47:15Z</dcterms:modified>
  <dc:identifier>DAHD3bhgfL8</dc:identifier>
</cp:coreProperties>
</file>